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542bf489b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4542bf489b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4542bf489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4542bf489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54af15b0f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454af15b0f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645e5477d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645e5477d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54af15b0f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54af15b0f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7517cd8aea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7517cd8aea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54af15b0f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54af15b0f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454af15b0f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454af15b0f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54af15b0f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454af15b0f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454af15b0f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454af15b0f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4543e5b3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4543e5b3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454af15b0f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454af15b0f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45e5477d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45e5477d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45e5477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45e5477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4542bf489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4542bf489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454af15b0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454af15b0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45e5477d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45e5477d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454af15b0f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454af15b0f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4542bf489b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4542bf489b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454af15b0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454af15b0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-75" y="59250"/>
            <a:ext cx="9144000" cy="15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FF"/>
                </a:solidFill>
              </a:rPr>
              <a:t>Team </a:t>
            </a:r>
            <a:endParaRPr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FF"/>
                </a:solidFill>
              </a:rPr>
              <a:t>Bank of America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2450" y="3134050"/>
            <a:ext cx="9144000" cy="19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solidFill>
                  <a:schemeClr val="dk1"/>
                </a:solidFill>
              </a:rPr>
              <a:t>Members </a:t>
            </a:r>
            <a:endParaRPr b="1" sz="27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chemeClr val="dk1"/>
                </a:solidFill>
              </a:rPr>
              <a:t>Teddy, Andrew, Vasavi and Om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solidFill>
                  <a:schemeClr val="dk1"/>
                </a:solidFill>
              </a:rPr>
              <a:t>Mentor</a:t>
            </a:r>
            <a:br>
              <a:rPr lang="en-GB" sz="2700">
                <a:solidFill>
                  <a:schemeClr val="dk1"/>
                </a:solidFill>
              </a:rPr>
            </a:br>
            <a:r>
              <a:rPr lang="en-GB" sz="2700">
                <a:solidFill>
                  <a:schemeClr val="dk1"/>
                </a:solidFill>
              </a:rPr>
              <a:t>Yan Peng</a:t>
            </a:r>
            <a:endParaRPr sz="2700"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800" y="1859550"/>
            <a:ext cx="91440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0000"/>
                </a:solidFill>
              </a:rPr>
              <a:t>Leveraging Bank’s Data to Predict US Retail Sales </a:t>
            </a:r>
            <a:endParaRPr sz="3000">
              <a:solidFill>
                <a:srgbClr val="FF0000"/>
              </a:solidFill>
            </a:endParaRPr>
          </a:p>
        </p:txBody>
      </p:sp>
      <p:pic>
        <p:nvPicPr>
          <p:cNvPr id="57" name="Google Shape;57;p13" title="new-bank-of-america-log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4125" y="173200"/>
            <a:ext cx="2104050" cy="123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50" y="446725"/>
            <a:ext cx="2275725" cy="99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320">
                <a:solidFill>
                  <a:schemeClr val="accent1"/>
                </a:solidFill>
              </a:rPr>
              <a:t>Results by Sector</a:t>
            </a:r>
            <a:endParaRPr sz="3320">
              <a:solidFill>
                <a:schemeClr val="accent1"/>
              </a:solidFill>
            </a:endParaRPr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2" title="result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66"/>
            <a:ext cx="9144003" cy="3629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 title="gas_ukrain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599" cy="363584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3"/>
          <p:cNvSpPr txBox="1"/>
          <p:nvPr/>
        </p:nvSpPr>
        <p:spPr>
          <a:xfrm>
            <a:off x="858125" y="347975"/>
            <a:ext cx="74457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>
                <a:solidFill>
                  <a:schemeClr val="accent1"/>
                </a:solidFill>
              </a:rPr>
              <a:t>Insights</a:t>
            </a:r>
            <a:endParaRPr sz="33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4" title="gas_ukrain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599" cy="363584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4"/>
          <p:cNvSpPr/>
          <p:nvPr/>
        </p:nvSpPr>
        <p:spPr>
          <a:xfrm>
            <a:off x="3158850" y="1326300"/>
            <a:ext cx="906600" cy="9483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0000">
                <a:alpha val="50000"/>
              </a:srgbClr>
            </a:outerShdw>
            <a:reflection blurRad="0" dir="5400000" dist="485775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0000"/>
              </a:highlight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858125" y="347975"/>
            <a:ext cx="74457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>
                <a:solidFill>
                  <a:schemeClr val="accent1"/>
                </a:solidFill>
              </a:rPr>
              <a:t>Insights</a:t>
            </a:r>
            <a:endParaRPr sz="33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88">
                <a:solidFill>
                  <a:schemeClr val="accent1"/>
                </a:solidFill>
              </a:rPr>
              <a:t>Insights</a:t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 title="food_beverage_infla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7300"/>
            <a:ext cx="8520599" cy="3635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88">
                <a:solidFill>
                  <a:schemeClr val="accent1"/>
                </a:solidFill>
              </a:rPr>
              <a:t>Insights</a:t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 title="food_beverage_infla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7300"/>
            <a:ext cx="8520599" cy="36358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Google Shape;148;p26"/>
          <p:cNvCxnSpPr/>
          <p:nvPr/>
        </p:nvCxnSpPr>
        <p:spPr>
          <a:xfrm flipH="1" rot="10800000">
            <a:off x="2531575" y="1904675"/>
            <a:ext cx="4896900" cy="18213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 title="predict-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550" y="1428750"/>
            <a:ext cx="79629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88">
                <a:solidFill>
                  <a:schemeClr val="accent1"/>
                </a:solidFill>
              </a:rPr>
              <a:t>Final Result</a:t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 title="predict-1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550" y="1428750"/>
            <a:ext cx="79629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88">
                <a:solidFill>
                  <a:schemeClr val="accent1"/>
                </a:solidFill>
              </a:rPr>
              <a:t>Final Result</a:t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9" title="predict-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550" y="1428750"/>
            <a:ext cx="79629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88">
                <a:solidFill>
                  <a:schemeClr val="accent1"/>
                </a:solidFill>
              </a:rPr>
              <a:t>Final Result</a:t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0" title="predict-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550" y="1428750"/>
            <a:ext cx="79629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88">
                <a:solidFill>
                  <a:schemeClr val="accent1"/>
                </a:solidFill>
              </a:rPr>
              <a:t>Final Result</a:t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1" title="predict-4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550" y="1428750"/>
            <a:ext cx="79629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88">
                <a:solidFill>
                  <a:schemeClr val="accent1"/>
                </a:solidFill>
              </a:rPr>
              <a:t>Final Result</a:t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0" y="30400"/>
            <a:ext cx="91089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accent1"/>
                </a:solidFill>
              </a:rPr>
              <a:t>US Census Bureau - Retail Sales Estimate </a:t>
            </a:r>
            <a:endParaRPr sz="2800">
              <a:solidFill>
                <a:schemeClr val="accent1"/>
              </a:solidFill>
            </a:endParaRPr>
          </a:p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0" y="879775"/>
            <a:ext cx="4787700" cy="41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1435" lvl="0" marL="457200" rtl="0" algn="just">
              <a:spcBef>
                <a:spcPts val="0"/>
              </a:spcBef>
              <a:spcAft>
                <a:spcPts val="0"/>
              </a:spcAft>
              <a:buSzPts val="1619"/>
              <a:buFont typeface="Times New Roman"/>
              <a:buChar char="●"/>
            </a:pPr>
            <a:r>
              <a:rPr lang="en-GB" sz="1619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MARTS is a monthly report that gives an  estimate of U.S. retail and restaurant sales.</a:t>
            </a:r>
            <a:endParaRPr sz="1619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1435" lvl="0" marL="45720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19"/>
              <a:buFont typeface="Times New Roman"/>
              <a:buChar char="●"/>
            </a:pPr>
            <a:r>
              <a:rPr lang="en-GB" sz="1619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Sourced</a:t>
            </a:r>
            <a:r>
              <a:rPr lang="en-GB" sz="1619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monthly sales data from about 4800 businesses.</a:t>
            </a:r>
            <a:endParaRPr sz="1619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1435" lvl="0" marL="457200" rtl="0" algn="just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19"/>
              <a:buFont typeface="Times New Roman"/>
              <a:buChar char="●"/>
            </a:pPr>
            <a:r>
              <a:rPr lang="en-GB" sz="1619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Monthly report is released between the 14th and 17th.</a:t>
            </a:r>
            <a:endParaRPr sz="1619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" name="Google Shape;65;p14" title="Gemini_Generated_Image_bd6wvcbd6wvcbd6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4800" y="1062125"/>
            <a:ext cx="4069202" cy="292502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93125" y="4531175"/>
            <a:ext cx="87171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</a:rPr>
              <a:t>MARTS(Advanced Monthly Retail Trade Survey)</a:t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2" title="predict-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550" y="1428750"/>
            <a:ext cx="79629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88">
                <a:solidFill>
                  <a:schemeClr val="accent1"/>
                </a:solidFill>
              </a:rPr>
              <a:t>Final Result</a:t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88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type="title"/>
          </p:nvPr>
        </p:nvSpPr>
        <p:spPr>
          <a:xfrm>
            <a:off x="3118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</a:rPr>
              <a:t>"</a:t>
            </a:r>
            <a:r>
              <a:rPr lang="en-GB" sz="3133">
                <a:solidFill>
                  <a:schemeClr val="accent1"/>
                </a:solidFill>
              </a:rPr>
              <a:t>Our economists believe there will be no recession</a:t>
            </a:r>
            <a:r>
              <a:rPr lang="en-GB">
                <a:solidFill>
                  <a:schemeClr val="accent1"/>
                </a:solidFill>
              </a:rPr>
              <a:t>" 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0" name="Google Shape;190;p33"/>
          <p:cNvSpPr txBox="1"/>
          <p:nvPr>
            <p:ph idx="1" type="body"/>
          </p:nvPr>
        </p:nvSpPr>
        <p:spPr>
          <a:xfrm>
            <a:off x="4878525" y="1241288"/>
            <a:ext cx="41736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"</a:t>
            </a:r>
            <a:r>
              <a:rPr lang="en-GB" sz="1700">
                <a:solidFill>
                  <a:schemeClr val="dk1"/>
                </a:solidFill>
              </a:rPr>
              <a:t>For the month of July 2025 vs. the month of July 2024, our consumers pushed 5% more-plus in the economy from their accounts</a:t>
            </a:r>
            <a:r>
              <a:rPr lang="en-GB" sz="1700"/>
              <a:t>" </a:t>
            </a:r>
            <a:endParaRPr sz="17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350" y="1277300"/>
            <a:ext cx="4693075" cy="337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 title="Screenshot 2025-08-15 13395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725" y="871175"/>
            <a:ext cx="7067975" cy="40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0" y="66325"/>
            <a:ext cx="91440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accent1"/>
                </a:solidFill>
              </a:rPr>
              <a:t>Markets Reaction to July’s </a:t>
            </a:r>
            <a:r>
              <a:rPr lang="en-GB" sz="2800">
                <a:solidFill>
                  <a:schemeClr val="accent1"/>
                </a:solidFill>
              </a:rPr>
              <a:t>Report</a:t>
            </a:r>
            <a:r>
              <a:rPr lang="en-GB" sz="2800">
                <a:solidFill>
                  <a:schemeClr val="accent1"/>
                </a:solidFill>
              </a:rPr>
              <a:t> Released this Morning  </a:t>
            </a:r>
            <a:endParaRPr sz="28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6175"/>
            <a:ext cx="85206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>
                <a:solidFill>
                  <a:schemeClr val="accent1"/>
                </a:solidFill>
              </a:rPr>
              <a:t>Challenges with</a:t>
            </a:r>
            <a:r>
              <a:rPr lang="en-GB" sz="3300">
                <a:solidFill>
                  <a:schemeClr val="accent1"/>
                </a:solidFill>
              </a:rPr>
              <a:t> US Census </a:t>
            </a:r>
            <a:r>
              <a:rPr lang="en-GB" sz="3300">
                <a:solidFill>
                  <a:schemeClr val="accent1"/>
                </a:solidFill>
              </a:rPr>
              <a:t>Bureau Report</a:t>
            </a:r>
            <a:r>
              <a:rPr lang="en-GB" sz="3300">
                <a:solidFill>
                  <a:schemeClr val="accent1"/>
                </a:solidFill>
              </a:rPr>
              <a:t> </a:t>
            </a:r>
            <a:endParaRPr sz="3300">
              <a:solidFill>
                <a:schemeClr val="accent1"/>
              </a:solidFill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-84000" y="1727875"/>
            <a:ext cx="5561400" cy="31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GB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Sampling error:</a:t>
            </a:r>
            <a:r>
              <a:rPr lang="en-GB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Often Revised Surveying only part of businesses means results may differ from a full count, creating a margin of error.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GB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Delayed Response: </a:t>
            </a:r>
            <a:r>
              <a:rPr lang="en-GB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Bureau has to make estimates for businesses which do not respond to the surveys on time.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57150" y="881325"/>
            <a:ext cx="9086700" cy="7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50">
                <a:solidFill>
                  <a:srgbClr val="3B353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Despite its importance, the MARTS report presents several key challenges for timely and precise decision-making:</a:t>
            </a:r>
            <a:endParaRPr b="1" sz="1850">
              <a:solidFill>
                <a:srgbClr val="3B353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0" name="Google Shape;80;p16" title="Gemini_Generated_Image_1vggf31vggf31vg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7400" y="1426125"/>
            <a:ext cx="3609452" cy="293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51900" y="188425"/>
            <a:ext cx="9092100" cy="11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accent1"/>
                </a:solidFill>
              </a:rPr>
              <a:t>Alternative Approach-Leveraging Bank’s Real Consumer Spending Data 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9600" y="1471825"/>
            <a:ext cx="9330176" cy="281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2483103" y="63625"/>
            <a:ext cx="4985100" cy="19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accent1"/>
                </a:solidFill>
              </a:rPr>
              <a:t>USA Population Density per Sq. Mile</a:t>
            </a:r>
            <a:endParaRPr sz="2100">
              <a:solidFill>
                <a:schemeClr val="accent1"/>
              </a:solidFill>
            </a:endParaRPr>
          </a:p>
        </p:txBody>
      </p:sp>
      <p:pic>
        <p:nvPicPr>
          <p:cNvPr id="92" name="Google Shape;92;p18" title="us_pop_density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7300" y="458750"/>
            <a:ext cx="7058074" cy="468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/>
        </p:nvSpPr>
        <p:spPr>
          <a:xfrm>
            <a:off x="2483100" y="63625"/>
            <a:ext cx="4601700" cy="19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accent1"/>
                </a:solidFill>
              </a:rPr>
              <a:t>Banks Branch Location Density</a:t>
            </a:r>
            <a:endParaRPr sz="2100">
              <a:solidFill>
                <a:schemeClr val="accent1"/>
              </a:solidFill>
            </a:endParaRPr>
          </a:p>
        </p:txBody>
      </p:sp>
      <p:pic>
        <p:nvPicPr>
          <p:cNvPr id="98" name="Google Shape;98;p19" title="us_pop_and_boa_densit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7300" y="458750"/>
            <a:ext cx="7058074" cy="468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1656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20">
                <a:solidFill>
                  <a:schemeClr val="accent1"/>
                </a:solidFill>
              </a:rPr>
              <a:t>Methodology</a:t>
            </a:r>
            <a:endParaRPr sz="2820">
              <a:solidFill>
                <a:schemeClr val="accent1"/>
              </a:solidFill>
            </a:endParaRPr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712925"/>
            <a:ext cx="8520600" cy="45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-GB" sz="1360">
                <a:latin typeface="Times New Roman"/>
                <a:ea typeface="Times New Roman"/>
                <a:cs typeface="Times New Roman"/>
                <a:sym typeface="Times New Roman"/>
              </a:rPr>
              <a:t>Objective:</a:t>
            </a:r>
            <a:r>
              <a:rPr lang="en-GB" sz="1360">
                <a:latin typeface="Times New Roman"/>
                <a:ea typeface="Times New Roman"/>
                <a:cs typeface="Times New Roman"/>
                <a:sym typeface="Times New Roman"/>
              </a:rPr>
              <a:t> Predict the month‑on‑month (MoM%) change for U.S. Census Bureau sales data using linear regression.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 sz="1360">
                <a:latin typeface="Times New Roman"/>
                <a:ea typeface="Times New Roman"/>
                <a:cs typeface="Times New Roman"/>
                <a:sym typeface="Times New Roman"/>
              </a:rPr>
              <a:t>Independent variable:</a:t>
            </a:r>
            <a:r>
              <a:rPr lang="en-GB" sz="1360">
                <a:latin typeface="Times New Roman"/>
                <a:ea typeface="Times New Roman"/>
                <a:cs typeface="Times New Roman"/>
                <a:sym typeface="Times New Roman"/>
              </a:rPr>
              <a:t> MoM% of bank's sales amounts (per sector).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 sz="1360">
                <a:latin typeface="Times New Roman"/>
                <a:ea typeface="Times New Roman"/>
                <a:cs typeface="Times New Roman"/>
                <a:sym typeface="Times New Roman"/>
              </a:rPr>
              <a:t>Dependent variable:</a:t>
            </a:r>
            <a:r>
              <a:rPr lang="en-GB" sz="1360">
                <a:latin typeface="Times New Roman"/>
                <a:ea typeface="Times New Roman"/>
                <a:cs typeface="Times New Roman"/>
                <a:sym typeface="Times New Roman"/>
              </a:rPr>
              <a:t> MoM% of Census Bureau sales (per sector).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 sz="1360">
                <a:latin typeface="Times New Roman"/>
                <a:ea typeface="Times New Roman"/>
                <a:cs typeface="Times New Roman"/>
                <a:sym typeface="Times New Roman"/>
              </a:rPr>
              <a:t>Data period:</a:t>
            </a:r>
            <a:r>
              <a:rPr lang="en-GB" sz="1360">
                <a:latin typeface="Times New Roman"/>
                <a:ea typeface="Times New Roman"/>
                <a:cs typeface="Times New Roman"/>
                <a:sym typeface="Times New Roman"/>
              </a:rPr>
              <a:t> 60‑month rolling window spanning back from the current month.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 sz="1360">
                <a:latin typeface="Times New Roman"/>
                <a:ea typeface="Times New Roman"/>
                <a:cs typeface="Times New Roman"/>
                <a:sym typeface="Times New Roman"/>
              </a:rPr>
              <a:t>Modeling steps:</a:t>
            </a:r>
            <a:endParaRPr b="1"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-GB" sz="1360">
                <a:latin typeface="Times New Roman"/>
                <a:ea typeface="Times New Roman"/>
                <a:cs typeface="Times New Roman"/>
                <a:sym typeface="Times New Roman"/>
              </a:rPr>
              <a:t>  • Compute MoM% for both bank and Census data for each sector.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-GB" sz="1360">
                <a:latin typeface="Times New Roman"/>
                <a:ea typeface="Times New Roman"/>
                <a:cs typeface="Times New Roman"/>
                <a:sym typeface="Times New Roman"/>
              </a:rPr>
              <a:t>  • Fit a linear regression model on the 60‑month X (bank) and Y (Census) series.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-GB" sz="1360">
                <a:latin typeface="Times New Roman"/>
                <a:ea typeface="Times New Roman"/>
                <a:cs typeface="Times New Roman"/>
                <a:sym typeface="Times New Roman"/>
              </a:rPr>
              <a:t>  • Input the current-previous month’s (July) bank MoM% into the model to predict the Census MoM%.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-GB" sz="1360">
                <a:latin typeface="Times New Roman"/>
                <a:ea typeface="Times New Roman"/>
                <a:cs typeface="Times New Roman"/>
                <a:sym typeface="Times New Roman"/>
              </a:rPr>
              <a:t>  • Transform the predicted MoM% back to a dollar sales figure.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b="1" lang="en-GB" sz="1360">
                <a:latin typeface="Times New Roman"/>
                <a:ea typeface="Times New Roman"/>
                <a:cs typeface="Times New Roman"/>
                <a:sym typeface="Times New Roman"/>
              </a:rPr>
              <a:t>Key result:</a:t>
            </a:r>
            <a:r>
              <a:rPr lang="en-GB" sz="1360">
                <a:latin typeface="Times New Roman"/>
                <a:ea typeface="Times New Roman"/>
                <a:cs typeface="Times New Roman"/>
                <a:sym typeface="Times New Roman"/>
              </a:rPr>
              <a:t> The overall MoM% change is obtained by comparing the aggregated predicted Census sales with the actual total bank transaction sales for the current month.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421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Retail Sectors</a:t>
            </a:r>
            <a:endParaRPr sz="300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82125" y="466675"/>
            <a:ext cx="9061800" cy="46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GB" sz="1350"/>
              <a:t> </a:t>
            </a:r>
            <a:r>
              <a:rPr lang="en-GB" sz="135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350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350"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45691"/>
            <a:ext cx="9144003" cy="26521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